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hu-HU" smtClean="0"/>
              <a:t>Mintacím szerkesztése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Kattintson ide az alcím mintájának szerkesztéséhez</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áma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hu-HU" smtClean="0"/>
              <a:t>Mintacím szerkesztése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4509A250-FF31-4206-8172-F9D3106AACB1}" type="datetimeFigureOut">
              <a:rPr lang="en-US" dirty="0"/>
              <a:t>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hu-HU" smtClean="0"/>
              <a:t>Mintacím szerkesztése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4" name="Date Placeholder 3"/>
          <p:cNvSpPr>
            <a:spLocks noGrp="1"/>
          </p:cNvSpPr>
          <p:nvPr>
            <p:ph type="dt" sz="half" idx="10"/>
          </p:nvPr>
        </p:nvSpPr>
        <p:spPr/>
        <p:txBody>
          <a:bodyPr/>
          <a:lstStyle/>
          <a:p>
            <a:fld id="{4509A250-FF31-4206-8172-F9D3106AACB1}" type="datetimeFigureOut">
              <a:rPr lang="en-US" dirty="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hu-HU" smtClean="0"/>
              <a:t>Mintacím szerkesztése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4" name="Date Placeholder 3"/>
          <p:cNvSpPr>
            <a:spLocks noGrp="1"/>
          </p:cNvSpPr>
          <p:nvPr>
            <p:ph type="dt" sz="half" idx="10"/>
          </p:nvPr>
        </p:nvSpPr>
        <p:spPr/>
        <p:txBody>
          <a:bodyPr/>
          <a:lstStyle/>
          <a:p>
            <a:fld id="{4509A250-FF31-4206-8172-F9D3106AACB1}" type="datetimeFigureOut">
              <a:rPr lang="en-US" dirty="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hu-HU" smtClean="0"/>
              <a:t>Mintacím szerkesztése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4509A250-FF31-4206-8172-F9D3106AACB1}" type="datetimeFigureOut">
              <a:rPr lang="en-US" dirty="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hasá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hu-HU" smtClean="0"/>
              <a:t>Mintacím szerkesztése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2/14/2018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éphasá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hu-HU" smtClean="0"/>
              <a:t>Mintacím szerkesztése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2/14/2018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anchor="t" anchorCtr="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hu-HU" smtClean="0"/>
              <a:t>Mintacím szerkesztése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hu-HU" smtClean="0"/>
              <a:t>Mintacím szerkesztése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4509A250-FF31-4206-8172-F9D3106AACB1}" type="datetimeFigureOut">
              <a:rPr lang="en-US" dirty="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smtClean="0"/>
              <a:t>Mintacím szerkesztése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2/14/2018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2/14/2018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2/14/2018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hu-HU" smtClean="0"/>
              <a:t>Mintacím szerkesztése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7" name="Date Placeholder 4"/>
          <p:cNvSpPr>
            <a:spLocks noGrp="1"/>
          </p:cNvSpPr>
          <p:nvPr>
            <p:ph type="dt" sz="half" idx="10"/>
          </p:nvPr>
        </p:nvSpPr>
        <p:spPr/>
        <p:txBody>
          <a:bodyPr/>
          <a:lstStyle/>
          <a:p>
            <a:fld id="{4509A250-FF31-4206-8172-F9D3106AACB1}" type="datetimeFigureOut">
              <a:rPr lang="en-US" dirty="0"/>
              <a:t>2/14/2018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hu-HU" smtClean="0"/>
              <a:t>Mintacím szerkesztése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4509A250-FF31-4206-8172-F9D3106AACB1}" type="datetimeFigureOut">
              <a:rPr lang="en-US" dirty="0"/>
              <a:t>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hu-HU" smtClean="0"/>
              <a:t>Mintacím szerkesztése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2/14/2018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154955" y="1787436"/>
            <a:ext cx="8825658" cy="3329581"/>
          </a:xfrm>
        </p:spPr>
        <p:txBody>
          <a:bodyPr/>
          <a:lstStyle/>
          <a:p>
            <a:r>
              <a:rPr lang="hu-HU" dirty="0" smtClean="0"/>
              <a:t>Online és „hagyományos szekálás”, zaklatás, kiközösítés</a:t>
            </a:r>
            <a:endParaRPr lang="hu-HU" dirty="0"/>
          </a:p>
        </p:txBody>
      </p:sp>
      <p:sp>
        <p:nvSpPr>
          <p:cNvPr id="3" name="Alcím 2"/>
          <p:cNvSpPr>
            <a:spLocks noGrp="1"/>
          </p:cNvSpPr>
          <p:nvPr>
            <p:ph type="subTitle" idx="1"/>
          </p:nvPr>
        </p:nvSpPr>
        <p:spPr>
          <a:xfrm>
            <a:off x="1154955" y="5117017"/>
            <a:ext cx="8825658" cy="861420"/>
          </a:xfrm>
        </p:spPr>
        <p:txBody>
          <a:bodyPr/>
          <a:lstStyle/>
          <a:p>
            <a:r>
              <a:rPr lang="hu-HU" dirty="0" err="1" smtClean="0"/>
              <a:t>Cyberbullying</a:t>
            </a:r>
            <a:r>
              <a:rPr lang="hu-HU" dirty="0" smtClean="0"/>
              <a:t> és offline zaklatás</a:t>
            </a:r>
            <a:endParaRPr lang="hu-HU" dirty="0"/>
          </a:p>
        </p:txBody>
      </p:sp>
    </p:spTree>
    <p:extLst>
      <p:ext uri="{BB962C8B-B14F-4D97-AF65-F5344CB8AC3E}">
        <p14:creationId xmlns:p14="http://schemas.microsoft.com/office/powerpoint/2010/main" val="3893289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r>
              <a:rPr lang="hu-HU" sz="2200" dirty="0"/>
              <a:t>Előfordulhat, hogy teljesen visszavonulnak az érintettek a közösségi és társadalmi </a:t>
            </a:r>
            <a:r>
              <a:rPr lang="hu-HU" sz="2200" dirty="0" smtClean="0"/>
              <a:t>élettől vagy rossz megoldást választanak a zaklatás előli menekülésükben, hogy megbirkózzanak a fájdalommal, például kábítószerhasználat, alkoholizmus de akár az önbántalmazás is elfordulhat, hogy kordában tartsák az érzelmi sérelmeket.</a:t>
            </a:r>
            <a:endParaRPr lang="hu-HU" sz="2200" dirty="0"/>
          </a:p>
          <a:p>
            <a:endParaRPr lang="hu-HU" sz="2200" dirty="0"/>
          </a:p>
        </p:txBody>
      </p:sp>
    </p:spTree>
    <p:extLst>
      <p:ext uri="{BB962C8B-B14F-4D97-AF65-F5344CB8AC3E}">
        <p14:creationId xmlns:p14="http://schemas.microsoft.com/office/powerpoint/2010/main" val="1021148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dirty="0" smtClean="0"/>
              <a:t>Fellépés a zaklatás ellen</a:t>
            </a:r>
            <a:endParaRPr lang="hu-HU" dirty="0"/>
          </a:p>
        </p:txBody>
      </p:sp>
      <p:sp>
        <p:nvSpPr>
          <p:cNvPr id="3" name="Tartalom helye 2"/>
          <p:cNvSpPr>
            <a:spLocks noGrp="1"/>
          </p:cNvSpPr>
          <p:nvPr>
            <p:ph idx="1"/>
          </p:nvPr>
        </p:nvSpPr>
        <p:spPr>
          <a:xfrm>
            <a:off x="1104293" y="2032137"/>
            <a:ext cx="8946541" cy="4195481"/>
          </a:xfrm>
        </p:spPr>
        <p:txBody>
          <a:bodyPr>
            <a:noAutofit/>
          </a:bodyPr>
          <a:lstStyle/>
          <a:p>
            <a:r>
              <a:rPr lang="hu-HU" sz="2200" dirty="0" smtClean="0"/>
              <a:t>Ha valakit zaklatnak, akkor két fontos dolgot kell észben tartanunk, vigyázzunk magunkra vagy arra akit zaklatnak és próbáljunk a provokációknak véget vetni valamilyen módon.</a:t>
            </a:r>
          </a:p>
          <a:p>
            <a:r>
              <a:rPr lang="hu-HU" sz="2200" dirty="0" smtClean="0"/>
              <a:t>Például:</a:t>
            </a:r>
          </a:p>
          <a:p>
            <a:r>
              <a:rPr lang="hu-HU" sz="2200" dirty="0" smtClean="0"/>
              <a:t>A lelkiismeretükre alapozva, kérjük, hogy hagyják abba a provokációkat.</a:t>
            </a:r>
            <a:br>
              <a:rPr lang="hu-HU" sz="2200" dirty="0" smtClean="0"/>
            </a:br>
            <a:r>
              <a:rPr lang="hu-HU" sz="2200" dirty="0" smtClean="0"/>
              <a:t>Ha olyan képet vagy videót töltöttek fel az engedélyünk nélkül, ami megalázó, kérjük meg rá, hogy törölje, hiszen a személyiségi jogainkat is sértheti. Hiszen, amit nem mi osztottunk meg másokkal magunkról, az személyes dolognak számít.</a:t>
            </a:r>
          </a:p>
          <a:p>
            <a:endParaRPr lang="hu-HU" sz="2200" dirty="0"/>
          </a:p>
        </p:txBody>
      </p:sp>
    </p:spTree>
    <p:extLst>
      <p:ext uri="{BB962C8B-B14F-4D97-AF65-F5344CB8AC3E}">
        <p14:creationId xmlns:p14="http://schemas.microsoft.com/office/powerpoint/2010/main" val="165189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lnSpcReduction="10000"/>
          </a:bodyPr>
          <a:lstStyle/>
          <a:p>
            <a:r>
              <a:rPr lang="hu-HU" sz="2200" dirty="0"/>
              <a:t>Ignorálni a személyt/egyéneket, akik minden áron ki akarnak minket hozni a sodrunkból.</a:t>
            </a:r>
            <a:br>
              <a:rPr lang="hu-HU" sz="2200" dirty="0"/>
            </a:br>
            <a:r>
              <a:rPr lang="hu-HU" sz="2200" dirty="0"/>
              <a:t>Olyan emberekkel töltsük a mindennapjainkat, akikben megbízunk és megértik a problémáinkat. Valamint biztonságban érezzük velük </a:t>
            </a:r>
            <a:r>
              <a:rPr lang="hu-HU" sz="2200" dirty="0" smtClean="0"/>
              <a:t>magunkat.</a:t>
            </a:r>
            <a:br>
              <a:rPr lang="hu-HU" sz="2200" dirty="0" smtClean="0"/>
            </a:br>
            <a:r>
              <a:rPr lang="hu-HU" sz="2200" dirty="0" smtClean="0"/>
              <a:t>Ne reagáljunk ezekre a provokációkra, akár online vagy offline környezetben történik, hiszen az a legtöbb esetben csak olaj a tűzre. Csak tovább bátorítjuk a zaklatót, hiszen tudja, hogy elérte azt amit akart és próbálja fokozni.</a:t>
            </a:r>
          </a:p>
          <a:p>
            <a:r>
              <a:rPr lang="hu-HU" sz="2200" dirty="0" smtClean="0"/>
              <a:t>Ha például online történik a provokáció egyszerűen ignoráljuk, kapcsoljuk ki a telefonunkat vagy számítógépünket és csináljunk valami más tevékenységet.</a:t>
            </a:r>
          </a:p>
        </p:txBody>
      </p:sp>
    </p:spTree>
    <p:extLst>
      <p:ext uri="{BB962C8B-B14F-4D97-AF65-F5344CB8AC3E}">
        <p14:creationId xmlns:p14="http://schemas.microsoft.com/office/powerpoint/2010/main" val="579217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r>
              <a:rPr lang="hu-HU" dirty="0" smtClean="0"/>
              <a:t>Például, ha közösségi oldalakon zaklatnak minket, akkor egyszerűen le lehet tiltani a felhasználót, akárhányszor próbáljon is elérni minket.</a:t>
            </a:r>
          </a:p>
          <a:p>
            <a:r>
              <a:rPr lang="hu-HU" dirty="0" smtClean="0"/>
              <a:t>Valakivel </a:t>
            </a:r>
            <a:r>
              <a:rPr lang="hu-HU" dirty="0"/>
              <a:t>beszélni, hogy segítsen átvészelni az eseményt</a:t>
            </a:r>
            <a:r>
              <a:rPr lang="hu-HU" dirty="0" smtClean="0"/>
              <a:t>.</a:t>
            </a:r>
            <a:br>
              <a:rPr lang="hu-HU" dirty="0" smtClean="0"/>
            </a:br>
            <a:r>
              <a:rPr lang="hu-HU" dirty="0" smtClean="0"/>
              <a:t>Egy barát mindig jól jön, beszéljük át a szituációt valakivel, akiben megbízunk, barát, szülő, partner, tanár, tanácsadó, kolléga stb.</a:t>
            </a:r>
            <a:br>
              <a:rPr lang="hu-HU" dirty="0" smtClean="0"/>
            </a:br>
            <a:r>
              <a:rPr lang="hu-HU" dirty="0" smtClean="0"/>
              <a:t>Kérjük a segítségüket, tanácsukat és támogatásukat</a:t>
            </a:r>
          </a:p>
          <a:p>
            <a:r>
              <a:rPr lang="hu-HU" dirty="0" smtClean="0"/>
              <a:t>Vezethetünk naplót, amiben mindent leírunk, hogy hogyan próbáltunk megbirkózni a zaklatással. Valamint megtarthatjuk a különböző üzeneteket, e-maileket, közösségi oldalas bejegyzéseket, mint egyfajta bizonyítékot, arról, hogy mi történt.</a:t>
            </a:r>
            <a:br>
              <a:rPr lang="hu-HU" dirty="0" smtClean="0"/>
            </a:br>
            <a:r>
              <a:rPr lang="hu-HU" dirty="0" smtClean="0"/>
              <a:t/>
            </a:r>
            <a:br>
              <a:rPr lang="hu-HU" dirty="0" smtClean="0"/>
            </a:br>
            <a:endParaRPr lang="hu-HU" dirty="0"/>
          </a:p>
          <a:p>
            <a:endParaRPr lang="hu-HU" dirty="0" smtClean="0"/>
          </a:p>
          <a:p>
            <a:endParaRPr lang="hu-HU" dirty="0"/>
          </a:p>
        </p:txBody>
      </p:sp>
    </p:spTree>
    <p:extLst>
      <p:ext uri="{BB962C8B-B14F-4D97-AF65-F5344CB8AC3E}">
        <p14:creationId xmlns:p14="http://schemas.microsoft.com/office/powerpoint/2010/main" val="4222104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r>
              <a:rPr lang="hu-HU" sz="2200" dirty="0" smtClean="0"/>
              <a:t>Jelentjük </a:t>
            </a:r>
            <a:r>
              <a:rPr lang="hu-HU" sz="2200" dirty="0"/>
              <a:t>a zaklatást olyannak, aki tud </a:t>
            </a:r>
            <a:r>
              <a:rPr lang="hu-HU" sz="2200" dirty="0" smtClean="0"/>
              <a:t>segíteni</a:t>
            </a:r>
            <a:br>
              <a:rPr lang="hu-HU" sz="2200" dirty="0" smtClean="0"/>
            </a:br>
            <a:r>
              <a:rPr lang="hu-HU" sz="2200" dirty="0" smtClean="0"/>
              <a:t>Akár a közösségi oldal üzemeltetőinél is panaszt tehetünk az ellenséges felhasználó ellen. Viszont, ha a zaklató valamilyen módon fenyeget minket, akkor akár a hatóságot is bevonhatjuk és beszámolhatunk a zaklatásról.</a:t>
            </a:r>
            <a:endParaRPr lang="hu-HU" sz="2200" dirty="0"/>
          </a:p>
          <a:p>
            <a:r>
              <a:rPr lang="hu-HU" sz="2200" dirty="0"/>
              <a:t>Ne „hagyjuk el” magunkat, törődjünk magunkkal és ne szorongjunk e </a:t>
            </a:r>
            <a:r>
              <a:rPr lang="hu-HU" sz="2200" dirty="0" smtClean="0"/>
              <a:t>miatt.</a:t>
            </a:r>
            <a:br>
              <a:rPr lang="hu-HU" sz="2200" dirty="0" smtClean="0"/>
            </a:br>
            <a:r>
              <a:rPr lang="hu-HU" sz="2200" dirty="0" smtClean="0"/>
              <a:t>Ne hanyagoljuk el az egészségünket és közérzetünket. Fókuszáljunk az erősségeinkre és jövőbeli terveinkre.</a:t>
            </a:r>
            <a:br>
              <a:rPr lang="hu-HU" sz="2200" dirty="0" smtClean="0"/>
            </a:br>
            <a:r>
              <a:rPr lang="hu-HU" sz="2200" dirty="0" smtClean="0"/>
              <a:t>Fontos a pozitív gondolkodás, valamint, hogy a figyelmünket tereljük el a negatív gondolatokról.</a:t>
            </a:r>
            <a:endParaRPr lang="hu-HU" sz="2200" dirty="0"/>
          </a:p>
        </p:txBody>
      </p:sp>
    </p:spTree>
    <p:extLst>
      <p:ext uri="{BB962C8B-B14F-4D97-AF65-F5344CB8AC3E}">
        <p14:creationId xmlns:p14="http://schemas.microsoft.com/office/powerpoint/2010/main" val="3990000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r>
              <a:rPr lang="hu-HU" sz="2200" dirty="0" smtClean="0"/>
              <a:t>Ép testben ép lélek.</a:t>
            </a:r>
            <a:br>
              <a:rPr lang="hu-HU" sz="2200" dirty="0" smtClean="0"/>
            </a:br>
            <a:r>
              <a:rPr lang="hu-HU" sz="2200" dirty="0" smtClean="0"/>
              <a:t>A fizikális egészség is olyan fontos mint a mentális. A sport jó módja lehet az önbizalmunk erősítésének és a negatív gondolatokról is elterelhetjük vele a figyelmünket.</a:t>
            </a:r>
          </a:p>
          <a:p>
            <a:r>
              <a:rPr lang="hu-HU" sz="2200" dirty="0" smtClean="0"/>
              <a:t>Töltsük az időnket barátokkal és a családdal, és </a:t>
            </a:r>
            <a:r>
              <a:rPr lang="hu-HU" sz="2200" dirty="0" err="1" smtClean="0"/>
              <a:t>válasszunk</a:t>
            </a:r>
            <a:r>
              <a:rPr lang="hu-HU" sz="2200" dirty="0" smtClean="0"/>
              <a:t> olyan tevékenységet, amit élvezünk.</a:t>
            </a:r>
          </a:p>
          <a:p>
            <a:r>
              <a:rPr lang="hu-HU" sz="2200" dirty="0" smtClean="0"/>
              <a:t>Ha </a:t>
            </a:r>
            <a:r>
              <a:rPr lang="hu-HU" sz="2200" dirty="0"/>
              <a:t>a dolgok nem javulnak, akkor próbáljunk meg segítséget kérni barátoktól, családtagoktól vagy tanácsadótól.</a:t>
            </a:r>
          </a:p>
          <a:p>
            <a:endParaRPr lang="hu-HU" sz="2200" dirty="0"/>
          </a:p>
        </p:txBody>
      </p:sp>
    </p:spTree>
    <p:extLst>
      <p:ext uri="{BB962C8B-B14F-4D97-AF65-F5344CB8AC3E}">
        <p14:creationId xmlns:p14="http://schemas.microsoft.com/office/powerpoint/2010/main" val="1315596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46111" y="426593"/>
            <a:ext cx="9404723" cy="1400530"/>
          </a:xfrm>
        </p:spPr>
        <p:txBody>
          <a:bodyPr/>
          <a:lstStyle/>
          <a:p>
            <a:pPr algn="ctr"/>
            <a:r>
              <a:rPr lang="hu-HU" dirty="0" smtClean="0"/>
              <a:t>Az internetes anonimitás</a:t>
            </a:r>
            <a:endParaRPr lang="hu-HU" dirty="0"/>
          </a:p>
        </p:txBody>
      </p:sp>
      <p:sp>
        <p:nvSpPr>
          <p:cNvPr id="3" name="Tartalom helye 2"/>
          <p:cNvSpPr>
            <a:spLocks noGrp="1"/>
          </p:cNvSpPr>
          <p:nvPr>
            <p:ph idx="1"/>
          </p:nvPr>
        </p:nvSpPr>
        <p:spPr/>
        <p:txBody>
          <a:bodyPr>
            <a:normAutofit/>
          </a:bodyPr>
          <a:lstStyle/>
          <a:p>
            <a:r>
              <a:rPr lang="hu-HU" sz="2200" dirty="0" smtClean="0"/>
              <a:t>Az anonimitásnak is nagy szerepe van, ha az internetes társadalomról beszélünk. Hiszen miközben az interneten chat-</a:t>
            </a:r>
            <a:r>
              <a:rPr lang="hu-HU" sz="2200" dirty="0" err="1" smtClean="0"/>
              <a:t>elsz</a:t>
            </a:r>
            <a:r>
              <a:rPr lang="hu-HU" sz="2200" dirty="0" smtClean="0"/>
              <a:t> vagy egyéb tevékenységet folytatsz, lényegében senki sem tudja, hogy ki vagy. Egy közösségi oldalon is lehet egy olyan felhasználóról tevékenykedni, ahol nem adunk meg magunkról semmifélre adatot, tehát például kép nélkül nehéz valakire asszociálni, főleg ha nem is ismerjük az illetőt. Ennek az anonimitásnak köszönhetően egyes felhasználók úgymond felszabadultan, bátran vagy akár mondhatjuk, hogy már-már vakmerően használják az internetet. </a:t>
            </a:r>
            <a:endParaRPr lang="hu-HU" sz="2200" dirty="0"/>
          </a:p>
        </p:txBody>
      </p:sp>
    </p:spTree>
    <p:extLst>
      <p:ext uri="{BB962C8B-B14F-4D97-AF65-F5344CB8AC3E}">
        <p14:creationId xmlns:p14="http://schemas.microsoft.com/office/powerpoint/2010/main" val="2825645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r>
              <a:rPr lang="hu-HU" sz="2200" dirty="0" smtClean="0"/>
              <a:t>Ha senki nem tudja, hogy kik vagyunk, egy nagyon fontos dolog vész el. Mégpedig a következmény. Mivel senki nem tudja valós kilétünket ezért a következmények nem terhelnek minket, senki se tudja visszavezetni hozzánk a szálakat. Következmények nélkül írhatunk bármit, bármiről vagy bárkiről.</a:t>
            </a:r>
          </a:p>
          <a:p>
            <a:r>
              <a:rPr lang="hu-HU" sz="2200" dirty="0" smtClean="0"/>
              <a:t>Ez a legfőbb ok, amiért veszélyes lehet az anonimitás. Valamint ebből adódóan ez kedvez az online zaklatóknak, hiszen a következményektől nem kell tartaniuk, ezért lényegében bátran megtehetnek szinte akármit.  </a:t>
            </a:r>
            <a:endParaRPr lang="hu-HU" sz="2200" dirty="0"/>
          </a:p>
        </p:txBody>
      </p:sp>
    </p:spTree>
    <p:extLst>
      <p:ext uri="{BB962C8B-B14F-4D97-AF65-F5344CB8AC3E}">
        <p14:creationId xmlns:p14="http://schemas.microsoft.com/office/powerpoint/2010/main" val="3118040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dirty="0" smtClean="0"/>
              <a:t>Mi az a zaklatás?</a:t>
            </a:r>
            <a:endParaRPr lang="hu-HU" dirty="0"/>
          </a:p>
        </p:txBody>
      </p:sp>
      <p:sp>
        <p:nvSpPr>
          <p:cNvPr id="3" name="Tartalom helye 2"/>
          <p:cNvSpPr>
            <a:spLocks noGrp="1"/>
          </p:cNvSpPr>
          <p:nvPr>
            <p:ph idx="1"/>
          </p:nvPr>
        </p:nvSpPr>
        <p:spPr>
          <a:xfrm>
            <a:off x="1103312" y="1883250"/>
            <a:ext cx="8946541" cy="4195481"/>
          </a:xfrm>
        </p:spPr>
        <p:txBody>
          <a:bodyPr>
            <a:noAutofit/>
          </a:bodyPr>
          <a:lstStyle/>
          <a:p>
            <a:r>
              <a:rPr lang="hu-HU" sz="2200" dirty="0" smtClean="0"/>
              <a:t>Bárkivel előfordulhat az, hogy zaklatás áldozatává válik. Barát, jó ismerős, családtag vagy akár mi magunk. Az emberek, akik ilyen piszkálás és zaklatás folyamatos áldozatai, gyakran erőtlennek és magányosnak érezhetik magukat. Továbbá paranoiás tünetként csak arra fókuszálnak, hogy mi lesz a zaklató személy vagy emberek következő cselekedete, bántalmazási módja.</a:t>
            </a:r>
          </a:p>
          <a:p>
            <a:r>
              <a:rPr lang="hu-HU" sz="2200" dirty="0" smtClean="0"/>
              <a:t>Maga a zaklatás hatása sokkal tovább tarthat, mint maga a zaklatás. Olyan mély sebeket is hagyhat, hogy az egyént élete végéig is bánthatja és kísértheti. </a:t>
            </a:r>
          </a:p>
          <a:p>
            <a:r>
              <a:rPr lang="hu-HU" sz="2200" dirty="0" smtClean="0"/>
              <a:t>A zaklatás növeli annak az esélyét, hogy az áldozat depresszióssá válik vagy folyamatosan szorong és esetleg mindenkiben az ellenséget látja, még abban is aki segíteni szeretne neki.</a:t>
            </a:r>
            <a:endParaRPr lang="hu-HU" sz="2200" dirty="0"/>
          </a:p>
        </p:txBody>
      </p:sp>
    </p:spTree>
    <p:extLst>
      <p:ext uri="{BB962C8B-B14F-4D97-AF65-F5344CB8AC3E}">
        <p14:creationId xmlns:p14="http://schemas.microsoft.com/office/powerpoint/2010/main" val="611637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r>
              <a:rPr lang="hu-HU" sz="2200" dirty="0" smtClean="0"/>
              <a:t>A zaklatás, szekálás, piszkálódás és csúfolódás olyan szándékos magatartás, ami arra irányul, hogy bántalmazza a célzott személy vagy csoport érzelmeit. Általában többször megismétlődik a zaklatás, ami akár fenyegetés és megfélemlítés is lehet. A „hagyományos” offline általában személyesen történik, bár látatlanul is történhet, ahol nincs szemtanú vagy akár az online, internetes közegben.</a:t>
            </a:r>
          </a:p>
          <a:p>
            <a:r>
              <a:rPr lang="hu-HU" sz="2200" dirty="0" smtClean="0"/>
              <a:t>A zaklató nem feltétlenül egyedül „dolgozik”. A szekálás és csúfolódás hatása sokkal nagyobb lehet, ha úgymond egy csoportnyi ember „dolgozik” össze és együttes erővel zaklatnak valakit.</a:t>
            </a:r>
            <a:endParaRPr lang="hu-HU" sz="2200" dirty="0"/>
          </a:p>
        </p:txBody>
      </p:sp>
    </p:spTree>
    <p:extLst>
      <p:ext uri="{BB962C8B-B14F-4D97-AF65-F5344CB8AC3E}">
        <p14:creationId xmlns:p14="http://schemas.microsoft.com/office/powerpoint/2010/main" val="2660087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r>
              <a:rPr lang="hu-HU" sz="2200" dirty="0" smtClean="0"/>
              <a:t>Ilyen jellegű zaklatás általában hetente 10-ből 1 gyerekkel történik, amit nehéz kiszűrni, hiszen az esetleg cselekvőképes emberek, akiknek hatalmában lenne segíteni, vagy megakadályozni a zaklatást, gyakran nem is értesülnek ezekről az eseményekről. (például iskolai tanár, szülő stb.)</a:t>
            </a:r>
          </a:p>
          <a:p>
            <a:r>
              <a:rPr lang="hu-HU" sz="2200" dirty="0" smtClean="0"/>
              <a:t>Fontos lenne, hogy ezek az emberek értesüljenek róla, hiszen ezzel meg lehetne előzni a komolyabb problémákat. Hiszen egy gyerek könnyen sebezhető és a szorongás, depresszió tönkre teheti a fiatalkorát és ebből adódóan az egész életét. </a:t>
            </a:r>
          </a:p>
          <a:p>
            <a:endParaRPr lang="hu-HU" sz="2200" dirty="0"/>
          </a:p>
        </p:txBody>
      </p:sp>
    </p:spTree>
    <p:extLst>
      <p:ext uri="{BB962C8B-B14F-4D97-AF65-F5344CB8AC3E}">
        <p14:creationId xmlns:p14="http://schemas.microsoft.com/office/powerpoint/2010/main" val="3410958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dirty="0" smtClean="0"/>
              <a:t>A zaklatás formái</a:t>
            </a:r>
            <a:endParaRPr lang="hu-HU" dirty="0"/>
          </a:p>
        </p:txBody>
      </p:sp>
      <p:sp>
        <p:nvSpPr>
          <p:cNvPr id="3" name="Tartalom helye 2"/>
          <p:cNvSpPr>
            <a:spLocks noGrp="1"/>
          </p:cNvSpPr>
          <p:nvPr>
            <p:ph idx="1"/>
          </p:nvPr>
        </p:nvSpPr>
        <p:spPr/>
        <p:txBody>
          <a:bodyPr>
            <a:normAutofit lnSpcReduction="10000"/>
          </a:bodyPr>
          <a:lstStyle/>
          <a:p>
            <a:r>
              <a:rPr lang="hu-HU" sz="2200" dirty="0" smtClean="0"/>
              <a:t>Több fajtájai lehet ezeknek a piszkálásnak és zaklatásnak. </a:t>
            </a:r>
            <a:br>
              <a:rPr lang="hu-HU" sz="2200" dirty="0" smtClean="0"/>
            </a:br>
            <a:r>
              <a:rPr lang="hu-HU" sz="2200" dirty="0" smtClean="0"/>
              <a:t>A leggyakoribb fajtái a következők:</a:t>
            </a:r>
          </a:p>
          <a:p>
            <a:r>
              <a:rPr lang="hu-HU" sz="2200" dirty="0" smtClean="0"/>
              <a:t>Úgynevezett </a:t>
            </a:r>
            <a:r>
              <a:rPr lang="hu-HU" sz="2200" dirty="0" err="1" smtClean="0"/>
              <a:t>kiberzaklatás</a:t>
            </a:r>
            <a:r>
              <a:rPr lang="hu-HU" sz="2200" dirty="0" smtClean="0"/>
              <a:t> (</a:t>
            </a:r>
            <a:r>
              <a:rPr lang="hu-HU" sz="2200" dirty="0" err="1" smtClean="0"/>
              <a:t>cyberbullying</a:t>
            </a:r>
            <a:r>
              <a:rPr lang="hu-HU" sz="2200" dirty="0" smtClean="0"/>
              <a:t>): </a:t>
            </a:r>
            <a:br>
              <a:rPr lang="hu-HU" sz="2200" dirty="0" smtClean="0"/>
            </a:br>
            <a:r>
              <a:rPr lang="hu-HU" sz="2200" dirty="0" smtClean="0"/>
              <a:t>Amikor valakit úgy bántalmaznak, hogy valamilyen kommunikációs technológiai eszközt használnak. </a:t>
            </a:r>
            <a:r>
              <a:rPr lang="hu-HU" sz="2200" dirty="0"/>
              <a:t>E</a:t>
            </a:r>
            <a:r>
              <a:rPr lang="hu-HU" sz="2200" dirty="0" smtClean="0"/>
              <a:t>-mail, különböző chat szobák vagy alkalmazások, SMS, internetes csoportok, közösségi média, weboldalak. Például valamilyen módon provokálják vagy nyilvánosan viccet csinálnak a kiszemelt áldozatból. Valamint kényelmetlen vagy kínos kommentet írnak vagy olyan megalázó videót, képet töltenek fel a közösségi oldalakra. Valamint az is előfordulhat , hogy az áldozat nevében küldenek másoknak kínos üzeneteket, amit nehéz tisztázni. </a:t>
            </a:r>
            <a:endParaRPr lang="hu-HU" sz="2200" dirty="0"/>
          </a:p>
        </p:txBody>
      </p:sp>
    </p:spTree>
    <p:extLst>
      <p:ext uri="{BB962C8B-B14F-4D97-AF65-F5344CB8AC3E}">
        <p14:creationId xmlns:p14="http://schemas.microsoft.com/office/powerpoint/2010/main" val="2242364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Autofit/>
          </a:bodyPr>
          <a:lstStyle/>
          <a:p>
            <a:r>
              <a:rPr lang="hu-HU" sz="2200" dirty="0" smtClean="0"/>
              <a:t>Szociális kiközösítés: </a:t>
            </a:r>
            <a:br>
              <a:rPr lang="hu-HU" sz="2200" dirty="0" smtClean="0"/>
            </a:br>
            <a:r>
              <a:rPr lang="hu-HU" sz="2200" dirty="0" smtClean="0"/>
              <a:t>Valakit lerázni látványos módon, például nem hívunk meg valaki egy közösségi eseményre vagy félbehagyni a beszélgetést, ha az a bizonyos személy belép a szobába vagy helyiségbe. Csúnya pletykákat terjesztünk róla ócsároljuk vagy kibeszéljük a háta mögött.</a:t>
            </a:r>
          </a:p>
          <a:p>
            <a:r>
              <a:rPr lang="hu-HU" sz="2200" dirty="0" smtClean="0"/>
              <a:t>Fizikális zaklatás/szekálás: </a:t>
            </a:r>
            <a:br>
              <a:rPr lang="hu-HU" sz="2200" dirty="0" smtClean="0"/>
            </a:br>
            <a:r>
              <a:rPr lang="hu-HU" sz="2200" dirty="0" smtClean="0"/>
              <a:t>A kiszemelt személy fizikai bántalmazása. Megütni, elgáncsolni és rugdosni. Valamint eltulajdonítani vagy tönkretenni valaki más tulajdonát. Az akaratlan intimebb nyúlkálás vagy akár csók is ide tartozhat, bár ez már inkább a szexuális zaklatáshoz tartozik.</a:t>
            </a:r>
            <a:endParaRPr lang="hu-HU" sz="2200" dirty="0"/>
          </a:p>
        </p:txBody>
      </p:sp>
    </p:spTree>
    <p:extLst>
      <p:ext uri="{BB962C8B-B14F-4D97-AF65-F5344CB8AC3E}">
        <p14:creationId xmlns:p14="http://schemas.microsoft.com/office/powerpoint/2010/main" val="1898293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r>
              <a:rPr lang="hu-HU" sz="2200" dirty="0" smtClean="0"/>
              <a:t>Szóbeli(verbális) és érzelmi zaklatás terrorizálás:</a:t>
            </a:r>
            <a:br>
              <a:rPr lang="hu-HU" sz="2200" dirty="0" smtClean="0"/>
            </a:br>
            <a:r>
              <a:rPr lang="hu-HU" sz="2200" dirty="0" smtClean="0"/>
              <a:t>A szó szoros értelmében legalább 1000 féle módon bántalmazzuk a másik szóban. A szitok szavak használatától megkezdve egészen az önbecsülést romboló kijelentésekig. Különféle fenyegetések, provokációk, gúnyolás, megfélemlítés és követéses zaklatás. Például valaki külső megjelenésén, testalkatán gúnyolódni.</a:t>
            </a:r>
            <a:br>
              <a:rPr lang="hu-HU" sz="2200" dirty="0" smtClean="0"/>
            </a:br>
            <a:endParaRPr lang="hu-HU" sz="2200" dirty="0"/>
          </a:p>
        </p:txBody>
      </p:sp>
    </p:spTree>
    <p:extLst>
      <p:ext uri="{BB962C8B-B14F-4D97-AF65-F5344CB8AC3E}">
        <p14:creationId xmlns:p14="http://schemas.microsoft.com/office/powerpoint/2010/main" val="3827978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dirty="0" smtClean="0"/>
              <a:t>A zaklatás hatásai</a:t>
            </a:r>
            <a:endParaRPr lang="hu-HU" dirty="0"/>
          </a:p>
        </p:txBody>
      </p:sp>
      <p:sp>
        <p:nvSpPr>
          <p:cNvPr id="3" name="Tartalom helye 2"/>
          <p:cNvSpPr>
            <a:spLocks noGrp="1"/>
          </p:cNvSpPr>
          <p:nvPr>
            <p:ph idx="1"/>
          </p:nvPr>
        </p:nvSpPr>
        <p:spPr/>
        <p:txBody>
          <a:bodyPr>
            <a:normAutofit/>
          </a:bodyPr>
          <a:lstStyle/>
          <a:p>
            <a:r>
              <a:rPr lang="hu-HU" sz="2200" dirty="0" smtClean="0"/>
              <a:t>A zaklatás megtapasztalása mindenki számára más „élményt” nyújt. Minden ember a személyiségének megfelelően tapasztalja, éli át ezeket a helyzeteket. Leggyakrabban az emberek ilyenkor magányosnak érzik magukat. De előfordul még a szorongás, a folyamatos félelem, valamint a nyomorult és erőtlen érzelmi állapot. Továbbá valaki „megtelhet” szomorúsággal, szégyen vagy elutasítási érzelmek is kavaroghatnak benne.</a:t>
            </a:r>
          </a:p>
          <a:p>
            <a:r>
              <a:rPr lang="hu-HU" sz="2200" dirty="0" smtClean="0"/>
              <a:t>A legtöbben ilyenkor úgy érezhetik, hogy nincs menekvés vagy kiút a zaklatás elől vagy feladja a reményt, hogy a dolgokon lehet változtatni. </a:t>
            </a:r>
            <a:endParaRPr lang="hu-HU" sz="2200" dirty="0"/>
          </a:p>
        </p:txBody>
      </p:sp>
    </p:spTree>
    <p:extLst>
      <p:ext uri="{BB962C8B-B14F-4D97-AF65-F5344CB8AC3E}">
        <p14:creationId xmlns:p14="http://schemas.microsoft.com/office/powerpoint/2010/main" val="1362961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r>
              <a:rPr lang="hu-HU" sz="2200" dirty="0" smtClean="0"/>
              <a:t>A düh és agresszió is előfordulhat – még azok felé is akik közel állnak hozzánk – mivel az áldozat úgy érzi, hogy a zaklatás nem fair és nem megalapozott. Szóval az a kérdés merül fel általában, hogy „Miért épp velem történik ez?” „Nem csináltam semmi rosszat, mivel érdemeltem ki ezt?”</a:t>
            </a:r>
          </a:p>
          <a:p>
            <a:r>
              <a:rPr lang="hu-HU" sz="2200" dirty="0" smtClean="0"/>
              <a:t>A zaklatás az egyén életének minden aspektusára hatással lehet, baráti kapcsolatok, család, párkapcsolat. Hatással lehet az ember önbecsülésére és magabiztosságára valamint az iskolai és munkahelyi teljesítményére is. Például ha sportoló, akkor a csapatjátékára és sportteljesítményére is kihathat. </a:t>
            </a:r>
            <a:endParaRPr lang="hu-HU" sz="2200" dirty="0"/>
          </a:p>
        </p:txBody>
      </p:sp>
    </p:spTree>
    <p:extLst>
      <p:ext uri="{BB962C8B-B14F-4D97-AF65-F5344CB8AC3E}">
        <p14:creationId xmlns:p14="http://schemas.microsoft.com/office/powerpoint/2010/main" val="23275273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280</TotalTime>
  <Words>856</Words>
  <Application>Microsoft Office PowerPoint</Application>
  <PresentationFormat>Szélesvásznú</PresentationFormat>
  <Paragraphs>40</Paragraphs>
  <Slides>17</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17</vt:i4>
      </vt:variant>
    </vt:vector>
  </HeadingPairs>
  <TitlesOfParts>
    <vt:vector size="21" baseType="lpstr">
      <vt:lpstr>Arial</vt:lpstr>
      <vt:lpstr>Century Gothic</vt:lpstr>
      <vt:lpstr>Wingdings 3</vt:lpstr>
      <vt:lpstr>Ion</vt:lpstr>
      <vt:lpstr>Online és „hagyományos szekálás”, zaklatás, kiközösítés</vt:lpstr>
      <vt:lpstr>Mi az a zaklatás?</vt:lpstr>
      <vt:lpstr>PowerPoint-bemutató</vt:lpstr>
      <vt:lpstr>PowerPoint-bemutató</vt:lpstr>
      <vt:lpstr>A zaklatás formái</vt:lpstr>
      <vt:lpstr>PowerPoint-bemutató</vt:lpstr>
      <vt:lpstr>PowerPoint-bemutató</vt:lpstr>
      <vt:lpstr>A zaklatás hatásai</vt:lpstr>
      <vt:lpstr>PowerPoint-bemutató</vt:lpstr>
      <vt:lpstr>PowerPoint-bemutató</vt:lpstr>
      <vt:lpstr>Fellépés a zaklatás ellen</vt:lpstr>
      <vt:lpstr>PowerPoint-bemutató</vt:lpstr>
      <vt:lpstr>PowerPoint-bemutató</vt:lpstr>
      <vt:lpstr>PowerPoint-bemutató</vt:lpstr>
      <vt:lpstr>PowerPoint-bemutató</vt:lpstr>
      <vt:lpstr>Az internetes anonimitás</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és „hagyományos szekálás”, zaklatás, kiközösítés</dc:title>
  <dc:creator>N7</dc:creator>
  <cp:lastModifiedBy>N7</cp:lastModifiedBy>
  <cp:revision>73</cp:revision>
  <dcterms:created xsi:type="dcterms:W3CDTF">2018-02-09T07:37:13Z</dcterms:created>
  <dcterms:modified xsi:type="dcterms:W3CDTF">2018-02-14T11:24:22Z</dcterms:modified>
</cp:coreProperties>
</file>